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7" r:id="rId2"/>
    <p:sldId id="306" r:id="rId3"/>
    <p:sldId id="309" r:id="rId4"/>
    <p:sldId id="311" r:id="rId5"/>
    <p:sldId id="312" r:id="rId6"/>
    <p:sldId id="313" r:id="rId7"/>
    <p:sldId id="327" r:id="rId8"/>
    <p:sldId id="295" r:id="rId9"/>
    <p:sldId id="279" r:id="rId10"/>
    <p:sldId id="281" r:id="rId11"/>
    <p:sldId id="284" r:id="rId12"/>
    <p:sldId id="282" r:id="rId13"/>
    <p:sldId id="315" r:id="rId14"/>
    <p:sldId id="316" r:id="rId15"/>
    <p:sldId id="322" r:id="rId16"/>
    <p:sldId id="317" r:id="rId17"/>
    <p:sldId id="320" r:id="rId18"/>
    <p:sldId id="318" r:id="rId19"/>
    <p:sldId id="319" r:id="rId20"/>
    <p:sldId id="325" r:id="rId21"/>
    <p:sldId id="323" r:id="rId22"/>
    <p:sldId id="326" r:id="rId23"/>
    <p:sldId id="324" r:id="rId24"/>
    <p:sldId id="297" r:id="rId25"/>
    <p:sldId id="321" r:id="rId26"/>
    <p:sldId id="272" r:id="rId2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97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6A95A9-4416-8D40-BE0D-720EAC55DD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0F83713-1264-2C43-8090-661A122A2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218490-1CEA-904A-9663-D9308770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8FAD0C8-2830-E842-A051-BF083B994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C9C689-24A0-DE4C-B96A-8628F91A1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8884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960BE8-603D-5E4C-893E-4E93C4FA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8B1F14-72EE-E942-B51A-DBDF6E360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0C54BE-7547-A74F-AB71-DCC773F6C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57A2B73-17D0-9040-9A69-4F2BAF489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B4D70E-1E33-B94D-B20A-B2D3737DD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7614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DD2CF7F-7445-E648-8FEF-57A927045B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A8F7A0B-7545-4F42-9551-602AA02CA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B7C019-38EE-D84C-9596-43EE8E903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C58F66-33C0-724A-B054-207277F4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2A9079-E072-2340-989C-49515AB00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068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E9B5CE-A017-E948-8AF5-D87C8047C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794D65-06F8-5244-9AF3-7951A1F4A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A8EBE2-5AEE-B640-B551-EA0BD1E6B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46FB0C-E97D-B045-82A8-F626A7090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C3FEA2-C511-6E41-9EAD-C6AA554A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6557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18A272-BE60-EF48-AA59-DB72457A0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4C4C7FD-5945-4B40-A425-E81DC7AC8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39F56A-E934-C140-9C55-CE746AD1E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63DA72-0723-9F46-B86F-CA259096D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3F6D78-364A-A344-9487-EF2C7F7E9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3768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ED7D90-FF6C-D648-BB4F-F42E6F28F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BB07D7-8C41-EF47-9A1F-6F3BF897D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99D4B76-1ECA-FC4F-8FAD-93FD47928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322063A-5B0A-7A47-9712-FF21D6707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23228B-B9EE-924F-8A5C-77BFE4BAE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E9D1609-A90E-4648-9BF9-47DBEB805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270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B8D33F-020E-894F-8BD7-5C73BF0D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4EA2F4-0B40-CF42-8DC9-68951B684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CCBEDC5-2C4B-DF46-858A-5B08A9E9AD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781505-3CFC-F646-8EEA-BF652BE80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0C05801-4B4F-614D-B426-C38BC1404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196007A-E49F-0B46-BF6B-FA5C09D43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AA2ADFD-F162-0C4C-9817-AA336AAAD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D8E74F3-1A0D-BE43-8BCC-47C2AA6A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6569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78EDD6-B426-AE4A-BD9D-2EA73C2C2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408B6F4-7811-1B4F-A4CE-11F6454E1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03EB8-0526-5A46-9F95-4FD3A5385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750E657-9E5B-8F46-8EB9-4D8992295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A7A6714-A439-A24A-8786-DFCD4BEFD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799C6BE-95EF-9F46-8425-1CFEA946D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67640EE-A437-134D-9306-A4EB191E7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1554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050325-2282-F240-A034-6D967FA8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7AC8F7-7A1B-D44F-B308-EB046AB13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AEA60C9-2D65-3247-AF40-B520D20D0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3FA58-F129-DB4E-AFC6-5E5F4F6A9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2EA3B27-1573-D147-A26C-FB9A5293B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800159-A7A4-174C-945E-B3B149020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4963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B7935-CA8B-4544-98FA-F934949EE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7CD0AF-9D88-F745-80D5-7B2E467C3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2DA21D-EF05-0443-B143-FFE37CCD4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B2A13C-AA46-7A4C-8BBF-BE4E1043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8C80D5-D3A9-3741-8981-D57283251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426EE1E-BAE5-1A45-9DDB-9D21041F1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1305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09767E-3C04-2B43-BBED-EE1907906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660952-73A5-C542-ADC3-C134EB72F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7886F0-8D64-8D48-8BEC-D3C1F8BE15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C77F4-E82E-D449-AD67-2DEB26C1CBC3}" type="datetimeFigureOut">
              <a:rPr lang="ru-RU" smtClean="0"/>
              <a:t>18.09.2022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B785F5-E5E6-2E41-AB81-180E4E1CD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AA2EFE-20BC-4644-9464-3D11C7A9EF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824C4-CBC6-B042-A56D-2C37F08FFB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4279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13B69-9635-F442-AE97-49601DE450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latin typeface="Century Gothic" panose="020B0502020202020204" pitchFamily="34" charset="0"/>
              </a:rPr>
              <a:t>Job Interview. Sales</a:t>
            </a:r>
            <a:endParaRPr lang="ru-RU" sz="4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998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sell. Identify the needs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50" y="1253331"/>
            <a:ext cx="10515600" cy="4351338"/>
          </a:xfrm>
        </p:spPr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Ask questions and listen to carefully</a:t>
            </a:r>
            <a:endParaRPr lang="ru-RU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Could you please tell me about my role, project, team, customer..</a:t>
            </a:r>
            <a:r>
              <a:rPr lang="ru-RU" dirty="0">
                <a:latin typeface="Century Gothic" panose="020B0502020202020204" pitchFamily="34" charset="0"/>
              </a:rPr>
              <a:t>?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How am I going to work, on my own or I will be led by some one</a:t>
            </a:r>
            <a:r>
              <a:rPr lang="ru-RU" dirty="0">
                <a:latin typeface="Century Gothic" panose="020B0502020202020204" pitchFamily="34" charset="0"/>
              </a:rPr>
              <a:t>?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 err="1">
                <a:latin typeface="Century Gothic" panose="020B0502020202020204" pitchFamily="34" charset="0"/>
              </a:rPr>
              <a:t>etc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So we find out information that could help us increase our price</a:t>
            </a:r>
            <a:endParaRPr lang="ru-RU" dirty="0">
              <a:latin typeface="Century Gothic" panose="020B0502020202020204" pitchFamily="34" charset="0"/>
            </a:endParaRPr>
          </a:p>
          <a:p>
            <a:endParaRPr lang="en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9329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287" y="196463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sell. Meet those needs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625" y="1044961"/>
            <a:ext cx="10448925" cy="4291013"/>
          </a:xfrm>
        </p:spPr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We don’t listen in silence!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We need an engineer to join the project we are doing for an international customer” </a:t>
            </a:r>
          </a:p>
          <a:p>
            <a:pPr marL="0" indent="0">
              <a:buNone/>
            </a:pPr>
            <a:r>
              <a:rPr lang="ru-RU" dirty="0">
                <a:latin typeface="Century Gothic" panose="020B0502020202020204" pitchFamily="34" charset="0"/>
              </a:rPr>
              <a:t>	–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Perfect, I speak very good English</a:t>
            </a:r>
            <a:endParaRPr lang="ru-RU" dirty="0">
              <a:solidFill>
                <a:srgbClr val="00B050"/>
              </a:solidFill>
              <a:latin typeface="Century Gothic" panose="020B0502020202020204" pitchFamily="34" charset="0"/>
            </a:endParaRPr>
          </a:p>
          <a:p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We need an engineer to join the project for the customer from e-commerce</a:t>
            </a:r>
            <a:r>
              <a:rPr lang="ru-RU" dirty="0">
                <a:latin typeface="Century Gothic" panose="020B0502020202020204" pitchFamily="34" charset="0"/>
              </a:rPr>
              <a:t>»</a:t>
            </a:r>
          </a:p>
          <a:p>
            <a:pPr marL="0" indent="0">
              <a:buNone/>
            </a:pPr>
            <a:r>
              <a:rPr lang="ru-RU" dirty="0">
                <a:latin typeface="Century Gothic" panose="020B0502020202020204" pitchFamily="34" charset="0"/>
              </a:rPr>
              <a:t>	</a:t>
            </a: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29FE62-F589-4188-86D3-CB87F1DCDDF7}"/>
              </a:ext>
            </a:extLst>
          </p:cNvPr>
          <p:cNvSpPr txBox="1"/>
          <p:nvPr/>
        </p:nvSpPr>
        <p:spPr>
          <a:xfrm>
            <a:off x="1790933" y="4763044"/>
            <a:ext cx="6096000" cy="8679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ru-RU" sz="2800" dirty="0">
                <a:latin typeface="Century Gothic" panose="020B0502020202020204" pitchFamily="34" charset="0"/>
              </a:rPr>
              <a:t>- </a:t>
            </a:r>
            <a:r>
              <a:rPr lang="en-US" sz="2800" dirty="0">
                <a:solidFill>
                  <a:srgbClr val="00B050"/>
                </a:solidFill>
                <a:latin typeface="Century Gothic" panose="020B0502020202020204" pitchFamily="34" charset="0"/>
              </a:rPr>
              <a:t>Perfect, I have an experience working in e-commerce</a:t>
            </a:r>
            <a:endParaRPr lang="ru-RU" sz="2800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4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sell. Meet those needs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0275"/>
            <a:ext cx="10515600" cy="4351338"/>
          </a:xfrm>
        </p:spPr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We ask questions to confirm our assumptions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Did I get it right that I will work independently</a:t>
            </a:r>
            <a:r>
              <a:rPr lang="ru-RU" dirty="0">
                <a:latin typeface="Century Gothic" panose="020B0502020202020204" pitchFamily="34" charset="0"/>
              </a:rPr>
              <a:t>?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Did I get it right that I will set tasks to juniors?</a:t>
            </a:r>
            <a:endParaRPr lang="ru-RU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Did I get it right that you need the whole sales process to be standardized? </a:t>
            </a:r>
            <a:endParaRPr lang="ru-RU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Am I getting it right that I will combine the functions of system analysts and business analysts? </a:t>
            </a:r>
            <a:endParaRPr lang="ru-RU" dirty="0">
              <a:latin typeface="Century Gothic" panose="020B0502020202020204" pitchFamily="34" charset="0"/>
            </a:endParaRPr>
          </a:p>
          <a:p>
            <a:endParaRPr lang="en" dirty="0">
              <a:latin typeface="Century Gothic" panose="020B0502020202020204" pitchFamily="34" charset="0"/>
            </a:endParaRP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18A56-719D-4114-9B8F-A212797FA8FB}"/>
              </a:ext>
            </a:extLst>
          </p:cNvPr>
          <p:cNvSpPr txBox="1"/>
          <p:nvPr/>
        </p:nvSpPr>
        <p:spPr>
          <a:xfrm>
            <a:off x="438150" y="5089631"/>
            <a:ext cx="6096000" cy="8679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lvl="1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Century Gothic" panose="020B0502020202020204" pitchFamily="34" charset="0"/>
              </a:rPr>
              <a:t>Then we refer to these facts during negotiations</a:t>
            </a:r>
            <a:endParaRPr lang="ru-RU" sz="2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921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1.1 Company/Sector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What does it show to an employer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Your level of interest to a company and a role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Your proactivity and research skills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0968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1.2 Common questions</a:t>
            </a:r>
            <a:r>
              <a:rPr lang="ru-RU" sz="2400" dirty="0">
                <a:latin typeface="Century Gothic" panose="020B0502020202020204" pitchFamily="34" charset="0"/>
              </a:rPr>
              <a:t>. </a:t>
            </a:r>
            <a:r>
              <a:rPr lang="en-US" sz="2400" dirty="0">
                <a:latin typeface="Century Gothic" panose="020B0502020202020204" pitchFamily="34" charset="0"/>
              </a:rPr>
              <a:t>Company/Sector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What kind of research have you made to know more about a company? </a:t>
            </a:r>
          </a:p>
          <a:p>
            <a:r>
              <a:rPr lang="en-US" dirty="0">
                <a:latin typeface="Century Gothic" panose="020B0502020202020204" pitchFamily="34" charset="0"/>
              </a:rPr>
              <a:t>Why do you want to work specifically for us? 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What opportunities and challenges are there in the industry? 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What do you know about a strategy and values of the company?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07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2. CV based questions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Tell me about the role in a Company Y, what responsibilities did you have there</a:t>
            </a:r>
            <a:r>
              <a:rPr lang="ru-RU" dirty="0">
                <a:latin typeface="Century Gothic" panose="020B0502020202020204" pitchFamily="34" charset="0"/>
              </a:rPr>
              <a:t>?</a:t>
            </a:r>
          </a:p>
          <a:p>
            <a:r>
              <a:rPr lang="en-US" dirty="0">
                <a:latin typeface="Century Gothic" panose="020B0502020202020204" pitchFamily="34" charset="0"/>
              </a:rPr>
              <a:t>Why did you leave that company? 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Why is there a one-year break in your CV?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Why did you change a job so often</a:t>
            </a:r>
            <a:r>
              <a:rPr lang="ru-RU" dirty="0">
                <a:latin typeface="Century Gothic" panose="020B0502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5944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3.1 Competency based questions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Leadership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Analytical abilities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Making a decision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Stress resilience 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Teamwork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Planning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Strategic thinking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Result driven</a:t>
            </a:r>
            <a:endParaRPr lang="ru-RU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706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3.2 Competency based questions</a:t>
            </a:r>
            <a:r>
              <a:rPr lang="ru-RU" sz="2400" dirty="0">
                <a:latin typeface="Century Gothic" panose="020B0502020202020204" pitchFamily="34" charset="0"/>
              </a:rPr>
              <a:t>. </a:t>
            </a:r>
            <a:r>
              <a:rPr lang="en-US" sz="2400" dirty="0">
                <a:latin typeface="Century Gothic" panose="020B0502020202020204" pitchFamily="34" charset="0"/>
              </a:rPr>
              <a:t>Practice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 err="1">
                <a:latin typeface="Century Gothic" panose="020B0502020202020204" pitchFamily="34" charset="0"/>
              </a:rPr>
              <a:t>Telk</a:t>
            </a:r>
            <a:r>
              <a:rPr lang="en-US" dirty="0">
                <a:latin typeface="Century Gothic" panose="020B0502020202020204" pitchFamily="34" charset="0"/>
              </a:rPr>
              <a:t> me about the time when you solved a difficult problem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STAR: Situation. Task. Actions. Results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What did you learn from that experience?</a:t>
            </a:r>
            <a:endParaRPr lang="ru-RU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9556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5. Achievements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Examples: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Implemented a process that decease the costs of the department by___% 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Organized a conference on a federal level</a:t>
            </a: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Please, give me your own examples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912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6. Motivational and Personal qualities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Examples: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Tell me about yourself?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Why are you interested in the role?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What are your strengths and weaknesses?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What would you like to do in 10 years?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411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Key problems people face with during interviews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Technical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Psychological</a:t>
            </a: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537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Unethical question. 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How old are you?</a:t>
            </a:r>
            <a:endParaRPr lang="ru-RU" dirty="0">
              <a:latin typeface="Century Gothic" panose="020B05020202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Are you married? </a:t>
            </a:r>
            <a:endParaRPr lang="ru-RU" dirty="0">
              <a:latin typeface="Century Gothic" panose="020B05020202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Century Gothic" panose="020B0502020202020204" pitchFamily="34" charset="0"/>
              </a:rPr>
              <a:t>Do you plan a baby?</a:t>
            </a:r>
            <a:endParaRPr lang="ru-RU" dirty="0">
              <a:latin typeface="Century Gothic" panose="020B0502020202020204" pitchFamily="34" charset="0"/>
            </a:endParaRPr>
          </a:p>
          <a:p>
            <a:pPr marL="0" lv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469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a) “tell me about yourself” or </a:t>
            </a:r>
            <a:r>
              <a:rPr lang="en-GB" sz="2400" dirty="0">
                <a:latin typeface="Century Gothic" panose="020B0502020202020204" pitchFamily="34" charset="0"/>
              </a:rPr>
              <a:t>“walk me through CV” 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pPr marL="0" lvl="0" indent="0">
              <a:buNone/>
            </a:pPr>
            <a:r>
              <a:rPr lang="en-GB" dirty="0">
                <a:latin typeface="Century Gothic" panose="020B0502020202020204" pitchFamily="34" charset="0"/>
              </a:rPr>
              <a:t>Develop a personal narrative to answer the dreaded “tell me about yourself” and questions with maximum impact</a:t>
            </a:r>
          </a:p>
          <a:p>
            <a:pPr marL="0" lv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pPr marL="0" lvl="0" indent="0">
              <a:buNone/>
            </a:pPr>
            <a:r>
              <a:rPr lang="en-GB" dirty="0">
                <a:latin typeface="Century Gothic" panose="020B0502020202020204" pitchFamily="34" charset="0"/>
              </a:rPr>
              <a:t>The power of storytelling</a:t>
            </a:r>
            <a:endParaRPr lang="ru-RU" dirty="0">
              <a:latin typeface="Century Gothic" panose="020B0502020202020204" pitchFamily="34" charset="0"/>
            </a:endParaRPr>
          </a:p>
          <a:p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to capture attention </a:t>
            </a:r>
          </a:p>
          <a:p>
            <a:r>
              <a:rPr lang="en-US" dirty="0">
                <a:latin typeface="Century Gothic" panose="020B0502020202020204" pitchFamily="34" charset="0"/>
              </a:rPr>
              <a:t>create connection</a:t>
            </a:r>
          </a:p>
          <a:p>
            <a:r>
              <a:rPr lang="en-US" dirty="0">
                <a:latin typeface="Century Gothic" panose="020B0502020202020204" pitchFamily="34" charset="0"/>
              </a:rPr>
              <a:t>leave memorable messages that stick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2928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b) “tell me about yourself” or </a:t>
            </a:r>
            <a:r>
              <a:rPr lang="en-GB" sz="2400" dirty="0">
                <a:latin typeface="Century Gothic" panose="020B0502020202020204" pitchFamily="34" charset="0"/>
              </a:rPr>
              <a:t>“walk me through CV” 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What drives you, your motivation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Past</a:t>
            </a:r>
            <a:r>
              <a:rPr lang="ru-RU" dirty="0">
                <a:latin typeface="Century Gothic" panose="020B0502020202020204" pitchFamily="34" charset="0"/>
              </a:rPr>
              <a:t>:</a:t>
            </a:r>
            <a:r>
              <a:rPr lang="en-US" dirty="0">
                <a:latin typeface="Century Gothic" panose="020B0502020202020204" pitchFamily="34" charset="0"/>
              </a:rPr>
              <a:t> experience, achievements, results 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Present: my role, soft and hard skills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Future: Now I am here with you because I loved the company and I want…..</a:t>
            </a:r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515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Practice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endParaRPr lang="en-GB" dirty="0">
              <a:latin typeface="Century Gothic" panose="020B0502020202020204" pitchFamily="34" charset="0"/>
            </a:endParaRPr>
          </a:p>
          <a:p>
            <a:pPr marL="0" lvl="0" indent="0">
              <a:buNone/>
            </a:pPr>
            <a:r>
              <a:rPr lang="en-GB" dirty="0">
                <a:latin typeface="Century Gothic" panose="020B0502020202020204" pitchFamily="34" charset="0"/>
              </a:rPr>
              <a:t>Develop a personal narrative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3172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We strengthen our positions for negotiation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QUESTION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ru-RU" dirty="0" err="1">
                <a:latin typeface="Century Gothic" panose="020B0502020202020204" pitchFamily="34" charset="0"/>
              </a:rPr>
              <a:t>Собеседуетесь</a:t>
            </a:r>
            <a:r>
              <a:rPr lang="ru-RU" dirty="0">
                <a:latin typeface="Century Gothic" panose="020B0502020202020204" pitchFamily="34" charset="0"/>
              </a:rPr>
              <a:t> ли вы сейчас в других компаниях? -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Yes</a:t>
            </a:r>
            <a:endParaRPr lang="ru-RU" dirty="0">
              <a:solidFill>
                <a:srgbClr val="00B050"/>
              </a:solidFill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QUESTION </a:t>
            </a:r>
            <a:r>
              <a:rPr lang="ru-RU" dirty="0">
                <a:latin typeface="Century Gothic" panose="020B0502020202020204" pitchFamily="34" charset="0"/>
              </a:rPr>
              <a:t>: </a:t>
            </a:r>
            <a:r>
              <a:rPr lang="en-US" dirty="0">
                <a:latin typeface="Century Gothic" panose="020B0502020202020204" pitchFamily="34" charset="0"/>
              </a:rPr>
              <a:t>why are you leaving your current company? -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I am looking for new growth areas. </a:t>
            </a:r>
            <a:r>
              <a:rPr lang="en-US" dirty="0">
                <a:solidFill>
                  <a:srgbClr val="FF0000"/>
                </a:solidFill>
                <a:latin typeface="Century Gothic" panose="020B0502020202020204" pitchFamily="34" charset="0"/>
              </a:rPr>
              <a:t>Wrong – I am done with my company</a:t>
            </a:r>
            <a:endParaRPr lang="ru-RU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33616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Your questions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How is my job going to be measured?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Who am I going to work with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closely?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What is a career prospect?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What training can I expect?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What is next? How do I know about the outcomes of the interview?</a:t>
            </a:r>
          </a:p>
          <a:p>
            <a:r>
              <a:rPr lang="en-US" dirty="0">
                <a:latin typeface="Century Gothic" panose="020B0502020202020204" pitchFamily="34" charset="0"/>
              </a:rPr>
              <a:t>Tell me about the role/responsibilities/team/customer/project/boss</a:t>
            </a: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1618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9ADF88-29FF-B344-BDDA-459F579FE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563563"/>
            <a:ext cx="9144000" cy="2387600"/>
          </a:xfrm>
        </p:spPr>
        <p:txBody>
          <a:bodyPr/>
          <a:lstStyle/>
          <a:p>
            <a:r>
              <a:rPr lang="en-US" dirty="0"/>
              <a:t>Q&amp;A</a:t>
            </a: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D51D7DC-3F21-8949-A52D-4148AE1F6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0299"/>
            <a:ext cx="12192000" cy="443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336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Psychological blockers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Imposter syndrome 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Referring to itself as a good person is not good 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Modesty is the best policy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Don’t be a Blond sheep 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Money depreciation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25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Technical issues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Saying what you want to say not what a recruiter wants to hear 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Answering the question you are not asked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Desperate position. No BATNA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Body language: avoiding eye-contact, using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low power poses</a:t>
            </a:r>
            <a:endParaRPr lang="ru-RU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41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Interview Types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CV-based</a:t>
            </a:r>
          </a:p>
          <a:p>
            <a:r>
              <a:rPr lang="en-US" dirty="0">
                <a:latin typeface="Century Gothic" panose="020B0502020202020204" pitchFamily="34" charset="0"/>
              </a:rPr>
              <a:t>Competency-based</a:t>
            </a:r>
          </a:p>
          <a:p>
            <a:r>
              <a:rPr lang="en-US" dirty="0">
                <a:latin typeface="Century Gothic" panose="020B0502020202020204" pitchFamily="34" charset="0"/>
              </a:rPr>
              <a:t>Professional/Technical/Operations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Case Study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72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Types of Questions 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Company/Sector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Key competency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Motivational and Personal qualities</a:t>
            </a:r>
            <a:endParaRPr lang="ru-RU" dirty="0">
              <a:latin typeface="Century Gothic" panose="020B0502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Technical/operational. Hard skills</a:t>
            </a:r>
            <a:endParaRPr lang="ru-RU" dirty="0">
              <a:latin typeface="Century Gothic" panose="020B0502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Your achievements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CV based questions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900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B53C2-C7F6-5F48-A72C-8F639650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Century Gothic" panose="020B0502020202020204" pitchFamily="34" charset="0"/>
              </a:rPr>
              <a:t>Question that you will be unlikely to be asked</a:t>
            </a:r>
            <a:endParaRPr lang="ru-RU" sz="2400" dirty="0">
              <a:latin typeface="Century Gothic" panose="020B0502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5BCF-4C44-F246-968B-16046E7F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Value you bring to business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entury Gothic" panose="020B0502020202020204" pitchFamily="34" charset="0"/>
              </a:rPr>
              <a:t>10 arguments why they should pay you more than other candidates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Century Gothic" panose="020B0502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Articulate this during an interview</a:t>
            </a:r>
          </a:p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ru-RU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12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Key objective in an interview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125" y="1325563"/>
            <a:ext cx="10953750" cy="456326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entury Gothic" panose="020B0502020202020204" pitchFamily="34" charset="0"/>
            </a:endParaRPr>
          </a:p>
          <a:p>
            <a:r>
              <a:rPr lang="en-US" b="1" dirty="0">
                <a:latin typeface="Century Gothic" panose="020B0502020202020204" pitchFamily="34" charset="0"/>
              </a:rPr>
              <a:t>Your objective </a:t>
            </a:r>
            <a:r>
              <a:rPr lang="en-US" dirty="0">
                <a:latin typeface="Century Gothic" panose="020B0502020202020204" pitchFamily="34" charset="0"/>
              </a:rPr>
              <a:t>is to understand</a:t>
            </a:r>
            <a:r>
              <a:rPr lang="ru-RU" dirty="0">
                <a:latin typeface="Century Gothic" panose="020B0502020202020204" pitchFamily="34" charset="0"/>
              </a:rPr>
              <a:t>:</a:t>
            </a: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What company wants</a:t>
            </a:r>
            <a:endParaRPr lang="ru-RU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What you can offer</a:t>
            </a:r>
            <a:endParaRPr lang="ru-RU" dirty="0"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latin typeface="Century Gothic" panose="020B0502020202020204" pitchFamily="34" charset="0"/>
              </a:rPr>
              <a:t>How to sell yourself better</a:t>
            </a:r>
          </a:p>
          <a:p>
            <a:pPr marL="457200" lvl="1" indent="0">
              <a:buNone/>
            </a:pP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To do that we: </a:t>
            </a: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Go through sales stage first</a:t>
            </a:r>
            <a:r>
              <a:rPr lang="en-US" dirty="0">
                <a:latin typeface="Century Gothic" panose="020B0502020202020204" pitchFamily="34" charset="0"/>
              </a:rPr>
              <a:t>: answer questions, ask questions, identify the needs, meet those needs and only then move on to a negotiation stage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4018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09ADE-6FFF-114E-9CC2-C0BEDCB08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How to sell. Show your value to business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478184-B5ED-BF4B-AAC5-8C4DBC233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13100"/>
          </a:xfrm>
        </p:spPr>
        <p:txBody>
          <a:bodyPr>
            <a:normAutofit/>
          </a:bodyPr>
          <a:lstStyle/>
          <a:p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Keep in mind what business wants</a:t>
            </a:r>
            <a:r>
              <a:rPr lang="ru-RU" dirty="0">
                <a:latin typeface="Century Gothic" panose="020B0502020202020204" pitchFamily="34" charset="0"/>
              </a:rPr>
              <a:t>:</a:t>
            </a:r>
            <a:r>
              <a:rPr lang="en-US" dirty="0">
                <a:latin typeface="Century Gothic" panose="020B0502020202020204" pitchFamily="34" charset="0"/>
              </a:rPr>
              <a:t> costs</a:t>
            </a:r>
            <a:r>
              <a:rPr lang="ru-RU" dirty="0">
                <a:latin typeface="Century Gothic" panose="020B0502020202020204" pitchFamily="34" charset="0"/>
              </a:rPr>
              <a:t> </a:t>
            </a:r>
            <a:r>
              <a:rPr lang="en-US" dirty="0">
                <a:latin typeface="Century Gothic" panose="020B0502020202020204" pitchFamily="34" charset="0"/>
              </a:rPr>
              <a:t>decrease, sales increase, customer satisfaction</a:t>
            </a:r>
            <a:endParaRPr lang="ru-RU" dirty="0"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EXAMPLE</a:t>
            </a:r>
            <a:r>
              <a:rPr lang="ru-RU" dirty="0">
                <a:solidFill>
                  <a:srgbClr val="00B050"/>
                </a:solidFill>
                <a:latin typeface="Century Gothic" panose="020B0502020202020204" pitchFamily="34" charset="0"/>
              </a:rPr>
              <a:t>: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ru-RU" dirty="0">
                <a:latin typeface="Century Gothic" panose="020B0502020202020204" pitchFamily="34" charset="0"/>
              </a:rPr>
              <a:t>«</a:t>
            </a:r>
            <a:r>
              <a:rPr lang="en-US" dirty="0">
                <a:latin typeface="Century Gothic" panose="020B0502020202020204" pitchFamily="34" charset="0"/>
              </a:rPr>
              <a:t>I invest, so I know what customers want, and I can bring my experience as a customer to the development of application to a brokerage company</a:t>
            </a:r>
            <a:r>
              <a:rPr lang="ru-RU" dirty="0">
                <a:latin typeface="Century Gothic" panose="020B0502020202020204" pitchFamily="34" charset="0"/>
              </a:rPr>
              <a:t>» </a:t>
            </a:r>
            <a:r>
              <a:rPr lang="en-US" dirty="0">
                <a:latin typeface="Century Gothic" panose="020B0502020202020204" pitchFamily="34" charset="0"/>
              </a:rPr>
              <a:t>Front-end Developer</a:t>
            </a:r>
            <a:endParaRPr lang="ru-RU" dirty="0"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14033A-EA89-4753-B5E9-4AA29F2E52CB}"/>
              </a:ext>
            </a:extLst>
          </p:cNvPr>
          <p:cNvSpPr txBox="1"/>
          <p:nvPr/>
        </p:nvSpPr>
        <p:spPr>
          <a:xfrm>
            <a:off x="695325" y="4951877"/>
            <a:ext cx="6096000" cy="1255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F0000"/>
                </a:solidFill>
                <a:latin typeface="Century Gothic" panose="020B0502020202020204" pitchFamily="34" charset="0"/>
              </a:rPr>
              <a:t>WRONG</a:t>
            </a:r>
            <a:r>
              <a:rPr lang="ru-RU" sz="2800" dirty="0">
                <a:solidFill>
                  <a:srgbClr val="FF0000"/>
                </a:solidFill>
                <a:latin typeface="Century Gothic" panose="020B0502020202020204" pitchFamily="34" charset="0"/>
              </a:rPr>
              <a:t>:</a:t>
            </a:r>
            <a:r>
              <a:rPr lang="ru-RU" sz="2800" dirty="0">
                <a:latin typeface="Century Gothic" panose="020B0502020202020204" pitchFamily="34" charset="0"/>
              </a:rPr>
              <a:t> </a:t>
            </a:r>
            <a:r>
              <a:rPr lang="en-US" sz="2800" dirty="0">
                <a:latin typeface="Century Gothic" panose="020B0502020202020204" pitchFamily="34" charset="0"/>
              </a:rPr>
              <a:t>Here am I, I outgrew my tasks and I want to develop further.</a:t>
            </a:r>
            <a:endParaRPr lang="en" sz="2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24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2087</TotalTime>
  <Words>961</Words>
  <Application>Microsoft Macintosh PowerPoint</Application>
  <PresentationFormat>Широкоэкранный</PresentationFormat>
  <Paragraphs>168</Paragraphs>
  <Slides>26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Century Gothic</vt:lpstr>
      <vt:lpstr>Тема Office</vt:lpstr>
      <vt:lpstr>Job Interview. Sales</vt:lpstr>
      <vt:lpstr>Key problems people face with during interviews</vt:lpstr>
      <vt:lpstr>Psychological blockers</vt:lpstr>
      <vt:lpstr>Technical issues</vt:lpstr>
      <vt:lpstr>Interview Types</vt:lpstr>
      <vt:lpstr>Types of Questions </vt:lpstr>
      <vt:lpstr>Question that you will be unlikely to be asked</vt:lpstr>
      <vt:lpstr>Key objective in an interview</vt:lpstr>
      <vt:lpstr>How to sell. Show your value to business</vt:lpstr>
      <vt:lpstr>How to sell. Identify the needs</vt:lpstr>
      <vt:lpstr>How to sell. Meet those needs</vt:lpstr>
      <vt:lpstr>How to sell. Meet those needs</vt:lpstr>
      <vt:lpstr>1.1 Company/Sector</vt:lpstr>
      <vt:lpstr>1.2 Common questions. Company/Sector</vt:lpstr>
      <vt:lpstr>2. CV based questions</vt:lpstr>
      <vt:lpstr>3.1 Competency based questions</vt:lpstr>
      <vt:lpstr>3.2 Competency based questions. Practice</vt:lpstr>
      <vt:lpstr>5. Achievements</vt:lpstr>
      <vt:lpstr>6. Motivational and Personal qualities</vt:lpstr>
      <vt:lpstr>Unethical question. </vt:lpstr>
      <vt:lpstr>a) “tell me about yourself” or “walk me through CV” </vt:lpstr>
      <vt:lpstr>b) “tell me about yourself” or “walk me through CV” </vt:lpstr>
      <vt:lpstr>Practice</vt:lpstr>
      <vt:lpstr>We strengthen our positions for negotiation</vt:lpstr>
      <vt:lpstr>Your questions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Brand</dc:title>
  <dc:creator>igz1710@gmail.com</dc:creator>
  <cp:lastModifiedBy>igz1710@gmail.com</cp:lastModifiedBy>
  <cp:revision>12</cp:revision>
  <dcterms:created xsi:type="dcterms:W3CDTF">2021-10-30T05:00:21Z</dcterms:created>
  <dcterms:modified xsi:type="dcterms:W3CDTF">2022-09-18T08:01:11Z</dcterms:modified>
</cp:coreProperties>
</file>

<file path=docProps/thumbnail.jpeg>
</file>